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294"/>
          <p:cNvGrpSpPr/>
          <p:nvPr/>
        </p:nvGrpSpPr>
        <p:grpSpPr>
          <a:xfrm>
            <a:off x="228600" y="228600"/>
            <a:ext cx="8839200" cy="698501"/>
            <a:chOff x="0" y="0"/>
            <a:chExt cx="6701386" cy="698730"/>
          </a:xfrm>
        </p:grpSpPr>
        <p:sp>
          <p:nvSpPr>
            <p:cNvPr id="5" name="مربع نص 2"/>
            <p:cNvSpPr txBox="1">
              <a:spLocks noChangeArrowheads="1"/>
            </p:cNvSpPr>
            <p:nvPr/>
          </p:nvSpPr>
          <p:spPr bwMode="auto">
            <a:xfrm flipH="1">
              <a:off x="0" y="16625"/>
              <a:ext cx="1402715" cy="6654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0" tIns="0" rIns="0" bIns="0" anchor="t" anchorCtr="0">
              <a:noAutofit/>
            </a:bodyPr>
            <a:lstStyle/>
            <a:p>
              <a:pPr algn="l" rtl="0">
                <a:lnSpc>
                  <a:spcPct val="11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1400" b="1">
                  <a:effectLst/>
                  <a:latin typeface="Calibri"/>
                  <a:ea typeface="Calibri"/>
                  <a:cs typeface="Arial"/>
                </a:rPr>
                <a:t>Microbiology Dep.</a:t>
              </a:r>
              <a:endParaRPr lang="en-US" sz="1100">
                <a:effectLst/>
                <a:latin typeface="Calibri"/>
                <a:ea typeface="Times New Roman"/>
                <a:cs typeface="Arial"/>
              </a:endParaRPr>
            </a:p>
            <a:p>
              <a:pPr algn="l" rtl="0">
                <a:lnSpc>
                  <a:spcPct val="11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1400" b="1">
                  <a:effectLst/>
                  <a:latin typeface="Calibri"/>
                  <a:ea typeface="Calibri"/>
                  <a:cs typeface="Arial"/>
                </a:rPr>
                <a:t>Second year</a:t>
              </a:r>
              <a:endParaRPr lang="en-US" sz="1100">
                <a:effectLst/>
                <a:latin typeface="Calibri"/>
                <a:ea typeface="Times New Roman"/>
                <a:cs typeface="Arial"/>
              </a:endParaRPr>
            </a:p>
          </p:txBody>
        </p:sp>
        <p:sp>
          <p:nvSpPr>
            <p:cNvPr id="6" name="مربع نص 2"/>
            <p:cNvSpPr txBox="1">
              <a:spLocks noChangeArrowheads="1"/>
            </p:cNvSpPr>
            <p:nvPr/>
          </p:nvSpPr>
          <p:spPr bwMode="auto">
            <a:xfrm flipH="1">
              <a:off x="2261062" y="33250"/>
              <a:ext cx="1402715" cy="6654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0" tIns="0" rIns="0" bIns="0" anchor="t" anchorCtr="0">
              <a:noAutofit/>
            </a:bodyPr>
            <a:lstStyle/>
            <a:p>
              <a:pPr algn="ctr" rtl="0">
                <a:lnSpc>
                  <a:spcPct val="11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1400" b="1" dirty="0">
                  <a:effectLst/>
                  <a:latin typeface="Calibri"/>
                  <a:ea typeface="Calibri"/>
                  <a:cs typeface="Arial"/>
                </a:rPr>
                <a:t>Parasitology</a:t>
              </a:r>
              <a:endParaRPr lang="en-US" sz="1100" dirty="0">
                <a:effectLst/>
                <a:latin typeface="Calibri"/>
                <a:ea typeface="Times New Roman"/>
                <a:cs typeface="Arial"/>
              </a:endParaRPr>
            </a:p>
            <a:p>
              <a:pPr algn="ctr" rtl="0">
                <a:lnSpc>
                  <a:spcPct val="11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1400" b="1" dirty="0">
                  <a:effectLst/>
                  <a:latin typeface="Calibri"/>
                  <a:ea typeface="Calibri"/>
                  <a:cs typeface="Arial"/>
                </a:rPr>
                <a:t>5</a:t>
              </a:r>
              <a:r>
                <a:rPr lang="en-US" sz="1400" b="1" baseline="30000" dirty="0">
                  <a:effectLst/>
                  <a:latin typeface="Calibri"/>
                  <a:ea typeface="Calibri"/>
                  <a:cs typeface="Arial"/>
                </a:rPr>
                <a:t>th</a:t>
              </a:r>
              <a:r>
                <a:rPr lang="en-US" sz="1400" b="1" dirty="0">
                  <a:effectLst/>
                  <a:latin typeface="Calibri"/>
                  <a:ea typeface="Calibri"/>
                  <a:cs typeface="Arial"/>
                </a:rPr>
                <a:t> </a:t>
              </a:r>
              <a:r>
                <a:rPr lang="en-US" sz="1400" b="1" dirty="0">
                  <a:effectLst/>
                  <a:latin typeface="Arial"/>
                  <a:ea typeface="Calibri"/>
                  <a:cs typeface="Arial"/>
                </a:rPr>
                <a:t> </a:t>
              </a:r>
              <a:r>
                <a:rPr lang="en-US" sz="1400" b="1" dirty="0">
                  <a:effectLst/>
                  <a:latin typeface="Calibri"/>
                  <a:ea typeface="Calibri"/>
                  <a:cs typeface="Arial"/>
                </a:rPr>
                <a:t> </a:t>
              </a:r>
              <a:r>
                <a:rPr lang="en-US" sz="1400" b="1" dirty="0" err="1">
                  <a:effectLst/>
                  <a:latin typeface="Calibri"/>
                  <a:ea typeface="Calibri"/>
                  <a:cs typeface="Arial"/>
                </a:rPr>
                <a:t>Lec</a:t>
              </a:r>
              <a:r>
                <a:rPr lang="en-US" sz="1400" b="1" dirty="0">
                  <a:effectLst/>
                  <a:latin typeface="Calibri"/>
                  <a:ea typeface="Calibri"/>
                  <a:cs typeface="Arial"/>
                </a:rPr>
                <a:t>.</a:t>
              </a:r>
              <a:endParaRPr lang="en-US" sz="1100" dirty="0">
                <a:effectLst/>
                <a:latin typeface="Calibri"/>
                <a:ea typeface="Times New Roman"/>
                <a:cs typeface="Arial"/>
              </a:endParaRPr>
            </a:p>
          </p:txBody>
        </p:sp>
        <p:sp>
          <p:nvSpPr>
            <p:cNvPr id="7" name="مربع نص 297"/>
            <p:cNvSpPr txBox="1">
              <a:spLocks noChangeArrowheads="1"/>
            </p:cNvSpPr>
            <p:nvPr/>
          </p:nvSpPr>
          <p:spPr bwMode="auto">
            <a:xfrm flipH="1">
              <a:off x="4696691" y="0"/>
              <a:ext cx="2004695" cy="66548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rot="0" vert="horz" wrap="square" lIns="0" tIns="0" rIns="0" bIns="0" anchor="t" anchorCtr="0">
              <a:noAutofit/>
            </a:bodyPr>
            <a:lstStyle/>
            <a:p>
              <a:pPr algn="ctr" rtl="0">
                <a:lnSpc>
                  <a:spcPct val="11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1400" b="1">
                  <a:effectLst/>
                  <a:latin typeface="Calibri"/>
                  <a:ea typeface="Calibri"/>
                  <a:cs typeface="Arial"/>
                </a:rPr>
                <a:t>Lecturer: Assist prof.</a:t>
              </a:r>
              <a:endParaRPr lang="en-US" sz="1100">
                <a:effectLst/>
                <a:latin typeface="Calibri"/>
                <a:ea typeface="Times New Roman"/>
                <a:cs typeface="Arial"/>
              </a:endParaRPr>
            </a:p>
            <a:p>
              <a:pPr algn="ctr" rtl="0">
                <a:lnSpc>
                  <a:spcPct val="115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en-US" sz="1400" b="1">
                  <a:effectLst/>
                  <a:latin typeface="Calibri"/>
                  <a:ea typeface="Calibri"/>
                  <a:cs typeface="Arial"/>
                </a:rPr>
                <a:t>Dr. Sally Ahmed </a:t>
              </a:r>
              <a:endParaRPr lang="en-US" sz="1100">
                <a:effectLst/>
                <a:latin typeface="Calibri"/>
                <a:ea typeface="Times New Roman"/>
                <a:cs typeface="Arial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0" y="1219200"/>
            <a:ext cx="9067800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indent="90170" algn="just"/>
            <a:r>
              <a:rPr lang="en-US" sz="2000" b="1" dirty="0" err="1">
                <a:latin typeface="Times New Roman"/>
                <a:ea typeface="Times New Roman"/>
                <a:cs typeface="+mj-cs"/>
              </a:rPr>
              <a:t>Hemoflagellates</a:t>
            </a:r>
            <a:endParaRPr lang="en-US" sz="2000" dirty="0">
              <a:ea typeface="Times New Roman"/>
              <a:cs typeface="+mj-cs"/>
            </a:endParaRPr>
          </a:p>
          <a:p>
            <a:pPr indent="90170" algn="ctr"/>
            <a:r>
              <a:rPr lang="en-US" sz="2000" dirty="0">
                <a:latin typeface="Times New Roman"/>
                <a:ea typeface="Times New Roman"/>
                <a:cs typeface="+mj-cs"/>
              </a:rPr>
              <a:t>(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Genus</a:t>
            </a:r>
            <a:r>
              <a:rPr lang="en-US" sz="2000" dirty="0">
                <a:latin typeface="Times New Roman" pitchFamily="18" charset="0"/>
                <a:ea typeface="Times New Roman"/>
                <a:cs typeface="Times New Roman" pitchFamily="18" charset="0"/>
              </a:rPr>
              <a:t>: </a:t>
            </a:r>
            <a:r>
              <a:rPr lang="en-US" sz="2000" b="1" i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Trypanosoma</a:t>
            </a:r>
            <a:r>
              <a:rPr lang="en-US" sz="2000" dirty="0">
                <a:latin typeface="Times New Roman" pitchFamily="18" charset="0"/>
                <a:ea typeface="Times New Roman"/>
                <a:cs typeface="Times New Roman" pitchFamily="18" charset="0"/>
              </a:rPr>
              <a:t>)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90170" algn="ctr"/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Species:</a:t>
            </a:r>
            <a:r>
              <a:rPr lang="en-US" sz="2000" i="1" dirty="0">
                <a:solidFill>
                  <a:srgbClr val="0000FF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Trypanosoma</a:t>
            </a:r>
            <a:r>
              <a:rPr lang="en-US" sz="2000" b="1" i="1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b="1" i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brucei</a:t>
            </a:r>
            <a:endParaRPr lang="en-US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90170" algn="ctr"/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African </a:t>
            </a: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trypanosomiasis</a:t>
            </a:r>
            <a:endParaRPr lang="en-US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/>
            <a:r>
              <a:rPr lang="en-US" sz="2000" dirty="0">
                <a:latin typeface="Times New Roman"/>
                <a:ea typeface="Calibri"/>
                <a:cs typeface="Arial"/>
              </a:rPr>
              <a:t>It is  caused by</a:t>
            </a:r>
            <a:r>
              <a:rPr lang="en-US" sz="2000" i="1" dirty="0">
                <a:latin typeface="Times New Roman"/>
                <a:ea typeface="Calibri"/>
                <a:cs typeface="Arial"/>
              </a:rPr>
              <a:t> </a:t>
            </a:r>
            <a:r>
              <a:rPr lang="en-US" sz="2000" i="1" dirty="0" err="1">
                <a:latin typeface="Times New Roman"/>
                <a:ea typeface="Calibri"/>
                <a:cs typeface="Arial"/>
              </a:rPr>
              <a:t>Trypanosoma</a:t>
            </a:r>
            <a:r>
              <a:rPr lang="en-US" sz="2000" i="1" dirty="0">
                <a:latin typeface="Times New Roman"/>
                <a:ea typeface="Calibri"/>
                <a:cs typeface="Arial"/>
              </a:rPr>
              <a:t> </a:t>
            </a:r>
            <a:r>
              <a:rPr lang="en-US" sz="2000" i="1" dirty="0" err="1">
                <a:latin typeface="Times New Roman"/>
                <a:ea typeface="Calibri"/>
                <a:cs typeface="Arial"/>
              </a:rPr>
              <a:t>brucei</a:t>
            </a:r>
            <a:r>
              <a:rPr lang="en-US" sz="2000" i="1" dirty="0">
                <a:latin typeface="Times New Roman"/>
                <a:ea typeface="Calibri"/>
                <a:cs typeface="Arial"/>
              </a:rPr>
              <a:t>,</a:t>
            </a:r>
            <a:r>
              <a:rPr lang="en-US" sz="2000" dirty="0">
                <a:latin typeface="Times New Roman"/>
                <a:ea typeface="Calibri"/>
                <a:cs typeface="Arial"/>
              </a:rPr>
              <a:t> a </a:t>
            </a:r>
            <a:r>
              <a:rPr lang="en-US" sz="2000" i="1" dirty="0">
                <a:latin typeface="Times New Roman"/>
                <a:ea typeface="Calibri"/>
                <a:cs typeface="Arial"/>
              </a:rPr>
              <a:t>Protozoan </a:t>
            </a:r>
            <a:r>
              <a:rPr lang="en-US" sz="2000" i="1" dirty="0" err="1">
                <a:latin typeface="Times New Roman"/>
                <a:ea typeface="Calibri"/>
                <a:cs typeface="Arial"/>
              </a:rPr>
              <a:t>hemoflagellates</a:t>
            </a:r>
            <a:r>
              <a:rPr lang="en-US" sz="2000" i="1" dirty="0">
                <a:latin typeface="Times New Roman"/>
                <a:ea typeface="Calibri"/>
                <a:cs typeface="Arial"/>
              </a:rPr>
              <a:t>, </a:t>
            </a:r>
            <a:r>
              <a:rPr lang="en-US" sz="2000" dirty="0">
                <a:latin typeface="Times New Roman"/>
                <a:ea typeface="Calibri"/>
                <a:cs typeface="Arial"/>
              </a:rPr>
              <a:t>There are two clinical forms of African </a:t>
            </a:r>
            <a:r>
              <a:rPr lang="en-US" sz="2000" dirty="0" err="1">
                <a:latin typeface="Times New Roman"/>
                <a:ea typeface="Calibri"/>
                <a:cs typeface="Arial"/>
              </a:rPr>
              <a:t>trypanosomiasis</a:t>
            </a:r>
            <a:r>
              <a:rPr lang="en-US" sz="2000" dirty="0">
                <a:latin typeface="Times New Roman"/>
                <a:ea typeface="Calibri"/>
                <a:cs typeface="Arial"/>
              </a:rPr>
              <a:t> that are morphologically indistinguishable : </a:t>
            </a:r>
            <a:endParaRPr lang="en-US" sz="2000" dirty="0">
              <a:ea typeface="Calibri"/>
              <a:cs typeface="Arial"/>
            </a:endParaRPr>
          </a:p>
          <a:p>
            <a:pPr algn="just"/>
            <a:r>
              <a:rPr lang="en-US" sz="2000" dirty="0">
                <a:latin typeface="Times New Roman"/>
                <a:ea typeface="Calibri"/>
                <a:cs typeface="Arial"/>
              </a:rPr>
              <a:t>1) A slowly developing disease caused by </a:t>
            </a:r>
            <a:r>
              <a:rPr lang="en-US" sz="2000" dirty="0" err="1">
                <a:latin typeface="Times New Roman"/>
                <a:ea typeface="Calibri"/>
                <a:cs typeface="Arial"/>
              </a:rPr>
              <a:t>Trypanosoma</a:t>
            </a:r>
            <a:r>
              <a:rPr lang="en-US" sz="2000" dirty="0">
                <a:latin typeface="Times New Roman"/>
                <a:ea typeface="Calibri"/>
                <a:cs typeface="Arial"/>
              </a:rPr>
              <a:t> </a:t>
            </a:r>
            <a:r>
              <a:rPr lang="en-US" sz="2000" dirty="0" err="1">
                <a:latin typeface="Times New Roman"/>
                <a:ea typeface="Calibri"/>
                <a:cs typeface="Arial"/>
              </a:rPr>
              <a:t>brucei</a:t>
            </a:r>
            <a:r>
              <a:rPr lang="en-US" sz="2000" dirty="0">
                <a:latin typeface="Times New Roman"/>
                <a:ea typeface="Calibri"/>
                <a:cs typeface="Arial"/>
              </a:rPr>
              <a:t> </a:t>
            </a:r>
            <a:r>
              <a:rPr lang="en-US" sz="2000" i="1" dirty="0" err="1">
                <a:latin typeface="Times New Roman"/>
                <a:ea typeface="Calibri"/>
                <a:cs typeface="Arial"/>
              </a:rPr>
              <a:t>gambiense</a:t>
            </a:r>
            <a:r>
              <a:rPr lang="en-US" sz="2000" dirty="0">
                <a:latin typeface="Times New Roman"/>
                <a:ea typeface="Calibri"/>
                <a:cs typeface="Arial"/>
              </a:rPr>
              <a:t> causes West African sleeping sickness</a:t>
            </a:r>
            <a:endParaRPr lang="en-US" sz="2000" dirty="0">
              <a:ea typeface="Calibri"/>
              <a:cs typeface="Arial"/>
            </a:endParaRPr>
          </a:p>
          <a:p>
            <a:pPr algn="just"/>
            <a:r>
              <a:rPr lang="en-US" sz="2000" dirty="0">
                <a:latin typeface="Times New Roman"/>
                <a:ea typeface="Calibri"/>
                <a:cs typeface="Arial"/>
              </a:rPr>
              <a:t>2) A rapidly progressing disease caused by T. </a:t>
            </a:r>
            <a:r>
              <a:rPr lang="en-US" sz="2000" dirty="0" err="1">
                <a:latin typeface="Times New Roman"/>
                <a:ea typeface="Calibri"/>
                <a:cs typeface="Arial"/>
              </a:rPr>
              <a:t>brucei</a:t>
            </a:r>
            <a:r>
              <a:rPr lang="en-US" sz="2000" dirty="0">
                <a:latin typeface="Times New Roman"/>
                <a:ea typeface="Calibri"/>
                <a:cs typeface="Arial"/>
              </a:rPr>
              <a:t> </a:t>
            </a:r>
            <a:r>
              <a:rPr lang="en-US" sz="2000" i="1" dirty="0" err="1">
                <a:latin typeface="Times New Roman"/>
                <a:ea typeface="Calibri"/>
                <a:cs typeface="Arial"/>
              </a:rPr>
              <a:t>rhodesiense</a:t>
            </a:r>
            <a:r>
              <a:rPr lang="en-US" sz="2000" dirty="0">
                <a:latin typeface="Times New Roman"/>
                <a:ea typeface="Calibri"/>
                <a:cs typeface="Arial"/>
              </a:rPr>
              <a:t>. Causes East African sleeping sickness</a:t>
            </a:r>
            <a:endParaRPr lang="en-US" sz="2000" dirty="0">
              <a:ea typeface="Calibri"/>
              <a:cs typeface="Arial"/>
            </a:endParaRPr>
          </a:p>
          <a:p>
            <a:pPr algn="just"/>
            <a:r>
              <a:rPr lang="en-US" sz="2000" b="1" dirty="0">
                <a:latin typeface="Times New Roman"/>
                <a:ea typeface="Calibri"/>
                <a:cs typeface="Arial"/>
              </a:rPr>
              <a:t>Disease: </a:t>
            </a:r>
            <a:r>
              <a:rPr lang="en-US" sz="2000" dirty="0">
                <a:latin typeface="Times New Roman"/>
                <a:ea typeface="Calibri"/>
                <a:cs typeface="Arial"/>
              </a:rPr>
              <a:t>Sleeping sickness</a:t>
            </a:r>
            <a:endParaRPr lang="en-US" sz="2000" dirty="0">
              <a:ea typeface="Calibri"/>
              <a:cs typeface="Arial"/>
            </a:endParaRPr>
          </a:p>
          <a:p>
            <a:pPr algn="just"/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Forms of life: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Epimastigote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and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trypamastigote</a:t>
            </a:r>
            <a:endParaRPr lang="en-US" sz="2000" dirty="0">
              <a:ea typeface="Calibri"/>
              <a:cs typeface="Arial"/>
            </a:endParaRPr>
          </a:p>
          <a:p>
            <a:pPr algn="just"/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Infective stage: </a:t>
            </a:r>
            <a:r>
              <a:rPr lang="en-US" sz="2000" dirty="0" err="1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trypamastigote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 stage.</a:t>
            </a:r>
            <a:endParaRPr lang="en-US" sz="2000" dirty="0">
              <a:ea typeface="Calibri"/>
              <a:cs typeface="Arial"/>
            </a:endParaRPr>
          </a:p>
          <a:p>
            <a:pPr algn="just"/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Vector: </a:t>
            </a:r>
            <a:r>
              <a:rPr lang="en-US" sz="2000" dirty="0">
                <a:latin typeface="Times New Roman"/>
                <a:ea typeface="Calibri"/>
                <a:cs typeface="Arial"/>
              </a:rPr>
              <a:t>tsetse fly (genus </a:t>
            </a:r>
            <a:r>
              <a:rPr lang="en-US" sz="2000" i="1" dirty="0" err="1">
                <a:latin typeface="Times New Roman"/>
                <a:ea typeface="Calibri"/>
                <a:cs typeface="Arial"/>
              </a:rPr>
              <a:t>Glossina</a:t>
            </a:r>
            <a:r>
              <a:rPr lang="en-US" sz="2000" dirty="0">
                <a:latin typeface="Times New Roman"/>
                <a:ea typeface="Calibri"/>
                <a:cs typeface="Arial"/>
              </a:rPr>
              <a:t>) </a:t>
            </a:r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Figure.2</a:t>
            </a:r>
            <a:endParaRPr lang="en-US" sz="2000" dirty="0">
              <a:ea typeface="Calibri"/>
              <a:cs typeface="Arial"/>
            </a:endParaRPr>
          </a:p>
          <a:p>
            <a:pPr algn="just"/>
            <a:r>
              <a:rPr lang="en-US" sz="2000" b="1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Reservoirs hosts</a:t>
            </a:r>
            <a:r>
              <a:rPr lang="en-US" sz="2000" dirty="0">
                <a:solidFill>
                  <a:srgbClr val="000000"/>
                </a:solidFill>
                <a:latin typeface="Times New Roman"/>
                <a:ea typeface="Calibri"/>
                <a:cs typeface="Arial"/>
              </a:rPr>
              <a:t>: many species s of domestic and wild mammals. </a:t>
            </a:r>
            <a:endParaRPr lang="en-US" sz="20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181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صورة 24"/>
          <p:cNvPicPr>
            <a:picLocks noChangeAspect="1" noChangeArrowheads="1"/>
          </p:cNvPicPr>
          <p:nvPr/>
        </p:nvPicPr>
        <p:blipFill>
          <a:blip r:embed="rId2">
            <a:lum bright="-30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50" y="3200400"/>
            <a:ext cx="2851150" cy="2851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مربع نص 27"/>
          <p:cNvSpPr txBox="1">
            <a:spLocks noChangeArrowheads="1"/>
          </p:cNvSpPr>
          <p:nvPr/>
        </p:nvSpPr>
        <p:spPr bwMode="auto">
          <a:xfrm flipH="1">
            <a:off x="939800" y="7433310"/>
            <a:ext cx="1936750" cy="20529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15000"/>
              </a:lnSpc>
              <a:spcAft>
                <a:spcPts val="1000"/>
              </a:spcAft>
            </a:pPr>
            <a:endParaRPr lang="en-US" sz="1000">
              <a:effectLst/>
              <a:latin typeface="Calibri"/>
              <a:ea typeface="Times New Roman"/>
              <a:cs typeface="Arial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0480" y="76200"/>
            <a:ext cx="911352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904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Morphology: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1-The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trypamastigote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(figure.1) is found in the bloodstream of infected vertebrates. It is a dividing form that is infectious for the tsetse fly. It often has a characteristic ‘C’ shape in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Giemsa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stains of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bloodsmears.The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procyclic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trypamastigote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is found in fly feces and is the infectious stage for vertebrates.</a:t>
            </a: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en-US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epimastigote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is found in the intestinal tract of the insect vector, </a:t>
            </a:r>
            <a:r>
              <a:rPr lang="en-US" sz="24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specialy</a:t>
            </a:r>
            <a:r>
              <a:rPr lang="en-US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in salivary glands.. 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904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صورة 2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200399"/>
            <a:ext cx="2743200" cy="285121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مربع نص 21"/>
          <p:cNvSpPr txBox="1">
            <a:spLocks noChangeArrowheads="1"/>
          </p:cNvSpPr>
          <p:nvPr/>
        </p:nvSpPr>
        <p:spPr bwMode="auto">
          <a:xfrm flipH="1">
            <a:off x="1698625" y="6202680"/>
            <a:ext cx="6234430" cy="506730"/>
          </a:xfrm>
          <a:prstGeom prst="rect">
            <a:avLst/>
          </a:prstGeom>
          <a:solidFill>
            <a:srgbClr val="FFFFFF"/>
          </a:solidFill>
          <a:ln w="9525">
            <a:solidFill>
              <a:sysClr val="window" lastClr="FFFFFF">
                <a:alpha val="0"/>
              </a:sys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Times New Roman"/>
                <a:cs typeface="Arial"/>
              </a:rPr>
              <a:t>Figure.1</a:t>
            </a:r>
            <a:r>
              <a:rPr kumimoji="0" lang="en-US" sz="1200" b="0" i="1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Times New Roman"/>
                <a:cs typeface="Arial"/>
              </a:rPr>
              <a:t>: T. bruci </a:t>
            </a: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Times New Roman"/>
                <a:cs typeface="Arial"/>
              </a:rPr>
              <a:t>trypomastigote in a thin blood smear stained with Giemsa.</a:t>
            </a: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Times New Roman"/>
              <a:cs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Times New Roman"/>
                <a:cs typeface="Arial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30123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13" descr="الوصف: Life Cycle of Trypanosma brucei gambiense and Trypanosma brucei rhodesiens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652" y="304800"/>
            <a:ext cx="6879908" cy="47304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804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09600"/>
            <a:ext cx="9144000" cy="57329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000" b="1" dirty="0" err="1">
                <a:latin typeface="Times New Roman"/>
                <a:ea typeface="Times New Roman"/>
                <a:cs typeface="+mj-cs"/>
              </a:rPr>
              <a:t>Trypanosoma</a:t>
            </a:r>
            <a:r>
              <a:rPr lang="en-US" sz="2000" b="1" dirty="0">
                <a:latin typeface="Times New Roman"/>
                <a:ea typeface="Times New Roman"/>
                <a:cs typeface="+mj-cs"/>
              </a:rPr>
              <a:t> </a:t>
            </a:r>
            <a:r>
              <a:rPr lang="en-US" sz="2000" b="1" dirty="0" err="1">
                <a:latin typeface="Times New Roman"/>
                <a:ea typeface="Times New Roman"/>
                <a:cs typeface="+mj-cs"/>
              </a:rPr>
              <a:t>cruzi</a:t>
            </a:r>
            <a:endParaRPr lang="en-US" sz="2000" dirty="0">
              <a:ea typeface="Times New Roman"/>
              <a:cs typeface="+mj-cs"/>
            </a:endParaRPr>
          </a:p>
          <a:p>
            <a:pPr algn="just">
              <a:lnSpc>
                <a:spcPct val="115000"/>
              </a:lnSpc>
            </a:pPr>
            <a:r>
              <a:rPr lang="en-US" sz="2000" i="1" dirty="0">
                <a:latin typeface="Times New Roman"/>
                <a:ea typeface="Times New Roman"/>
                <a:cs typeface="+mj-cs"/>
              </a:rPr>
              <a:t>T. </a:t>
            </a:r>
            <a:r>
              <a:rPr lang="en-US" sz="2000" i="1" dirty="0" err="1">
                <a:latin typeface="Times New Roman"/>
                <a:ea typeface="Times New Roman"/>
                <a:cs typeface="+mj-cs"/>
              </a:rPr>
              <a:t>cruzi</a:t>
            </a:r>
            <a:r>
              <a:rPr lang="en-US" sz="2000" i="1" dirty="0">
                <a:latin typeface="Times New Roman"/>
                <a:ea typeface="Times New Roman"/>
                <a:cs typeface="+mj-cs"/>
              </a:rPr>
              <a:t> 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is the causative organism of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Chagas’s</a:t>
            </a:r>
            <a:r>
              <a:rPr lang="en-US" sz="2000" b="1" dirty="0">
                <a:latin typeface="Times New Roman"/>
                <a:ea typeface="Times New Roman"/>
                <a:cs typeface="+mj-cs"/>
              </a:rPr>
              <a:t> disease 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or South American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trypanosomiasis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.</a:t>
            </a:r>
            <a:endParaRPr lang="en-US" sz="2000" dirty="0">
              <a:ea typeface="Times New Roman"/>
              <a:cs typeface="+mj-cs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latin typeface="Times New Roman"/>
                <a:ea typeface="Times New Roman"/>
                <a:cs typeface="+mj-cs"/>
              </a:rPr>
              <a:t> </a:t>
            </a:r>
            <a:endParaRPr lang="en-US" sz="2000" dirty="0">
              <a:ea typeface="Times New Roman"/>
              <a:cs typeface="+mj-cs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latin typeface="Times New Roman"/>
                <a:ea typeface="Times New Roman"/>
                <a:cs typeface="+mj-cs"/>
              </a:rPr>
              <a:t>Habitat</a:t>
            </a:r>
            <a:endParaRPr lang="en-US" sz="2000" dirty="0">
              <a:ea typeface="Times New Roman"/>
              <a:cs typeface="+mj-cs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latin typeface="Times New Roman"/>
                <a:ea typeface="Times New Roman"/>
                <a:cs typeface="+mj-cs"/>
              </a:rPr>
              <a:t>In humans, T.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cruzi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 exists in both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amastigote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 and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trypomastigote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 forms.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Amastigotes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 are the intracellular parasites. They are found in muscular tissue, nervous tissue, and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reticuloendothelial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 system.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Trypomastigotes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 are found in the peripheral blood.</a:t>
            </a:r>
            <a:endParaRPr lang="en-US" sz="2000" dirty="0">
              <a:ea typeface="Times New Roman"/>
              <a:cs typeface="+mj-cs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latin typeface="Times New Roman"/>
                <a:ea typeface="Times New Roman"/>
                <a:cs typeface="+mj-cs"/>
              </a:rPr>
              <a:t> </a:t>
            </a:r>
            <a:endParaRPr lang="en-US" sz="2000" dirty="0">
              <a:ea typeface="Times New Roman"/>
              <a:cs typeface="+mj-cs"/>
            </a:endParaRPr>
          </a:p>
          <a:p>
            <a:pPr>
              <a:lnSpc>
                <a:spcPct val="115000"/>
              </a:lnSpc>
            </a:pPr>
            <a:r>
              <a:rPr lang="en-US" sz="2000" b="1" dirty="0">
                <a:latin typeface="Times New Roman"/>
                <a:ea typeface="Times New Roman"/>
                <a:cs typeface="+mj-cs"/>
              </a:rPr>
              <a:t>Morphology</a:t>
            </a:r>
            <a:endParaRPr lang="en-US" sz="2000" dirty="0">
              <a:ea typeface="Times New Roman"/>
              <a:cs typeface="+mj-cs"/>
            </a:endParaRPr>
          </a:p>
          <a:p>
            <a:pPr>
              <a:lnSpc>
                <a:spcPct val="115000"/>
              </a:lnSpc>
            </a:pPr>
            <a:r>
              <a:rPr lang="en-US" sz="2000" b="1" dirty="0" err="1">
                <a:latin typeface="Times New Roman"/>
                <a:ea typeface="Times New Roman"/>
                <a:cs typeface="+mj-cs"/>
              </a:rPr>
              <a:t>Amastigote</a:t>
            </a:r>
            <a:endParaRPr lang="en-US" sz="2000" dirty="0">
              <a:ea typeface="Times New Roman"/>
              <a:cs typeface="+mj-cs"/>
            </a:endParaRPr>
          </a:p>
          <a:p>
            <a:pPr algn="just">
              <a:lnSpc>
                <a:spcPct val="115000"/>
              </a:lnSpc>
            </a:pPr>
            <a:r>
              <a:rPr lang="en-US" sz="2000" dirty="0" err="1">
                <a:latin typeface="Times New Roman"/>
                <a:ea typeface="Times New Roman"/>
                <a:cs typeface="+mj-cs"/>
              </a:rPr>
              <a:t>Amastigotes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 are oval bodies measuring 2–4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μm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 in diameter having a nucleus and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kinetoplast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. Flagellum is absent Morphologically, it resembles the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amastigote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 of </a:t>
            </a:r>
            <a:r>
              <a:rPr lang="en-US" sz="2000" i="1" dirty="0" err="1">
                <a:latin typeface="Times New Roman"/>
                <a:ea typeface="Times New Roman"/>
                <a:cs typeface="+mj-cs"/>
              </a:rPr>
              <a:t>Leishmania</a:t>
            </a:r>
            <a:r>
              <a:rPr lang="en-US" sz="2000" i="1" dirty="0">
                <a:latin typeface="Times New Roman"/>
                <a:ea typeface="Times New Roman"/>
                <a:cs typeface="+mj-cs"/>
              </a:rPr>
              <a:t> 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spp., hence it is frequently called as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leishmanial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 form.</a:t>
            </a:r>
            <a:endParaRPr lang="en-US" sz="2000" dirty="0">
              <a:ea typeface="Times New Roman"/>
              <a:cs typeface="+mj-cs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latin typeface="Times New Roman"/>
                <a:ea typeface="Times New Roman"/>
                <a:cs typeface="+mj-cs"/>
              </a:rPr>
              <a:t>Multiplication of the parasite occurs in this stage. This form is found in muscles, nerve cells, and </a:t>
            </a:r>
            <a:r>
              <a:rPr lang="en-US" sz="2000" dirty="0" err="1">
                <a:latin typeface="Times New Roman"/>
                <a:ea typeface="Times New Roman"/>
                <a:cs typeface="+mj-cs"/>
              </a:rPr>
              <a:t>reticuloenodothelial</a:t>
            </a:r>
            <a:r>
              <a:rPr lang="en-US" sz="2000" dirty="0">
                <a:latin typeface="Times New Roman"/>
                <a:ea typeface="Times New Roman"/>
                <a:cs typeface="+mj-cs"/>
              </a:rPr>
              <a:t> systems.</a:t>
            </a:r>
            <a:endParaRPr lang="en-US" sz="2000" dirty="0">
              <a:ea typeface="Times New Roman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835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6200"/>
            <a:ext cx="8991600" cy="34470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000" b="1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Trypomastigote</a:t>
            </a:r>
            <a:endParaRPr lang="en-US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Trypomastigotes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are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nonmultiplying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forms found in the peripheral blood of man and other mammalian hosts</a:t>
            </a:r>
            <a:endParaRPr lang="en-US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In the blood, they appear either as long, thin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fl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agellates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about (20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μm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long) or short stumpy form (15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μm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long). Posterior end is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wedgeshaped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 </a:t>
            </a:r>
            <a:endParaRPr lang="en-US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r>
              <a:rPr lang="en-US" sz="20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Epimastigote</a:t>
            </a:r>
            <a:r>
              <a:rPr lang="en-US" sz="2000" b="1" dirty="0">
                <a:latin typeface="Times New Roman" pitchFamily="18" charset="0"/>
                <a:ea typeface="Times New Roman"/>
                <a:cs typeface="Times New Roman" pitchFamily="18" charset="0"/>
              </a:rPr>
              <a:t> Form</a:t>
            </a:r>
            <a:endParaRPr lang="en-US" sz="20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r>
              <a:rPr lang="en-US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Epimastigote</a:t>
            </a:r>
            <a:r>
              <a:rPr lang="en-US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forms are found in the insect vector, the </a:t>
            </a:r>
            <a:r>
              <a:rPr lang="en-US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reduviid</a:t>
            </a:r>
            <a:r>
              <a:rPr lang="en-US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bug and in culture also. It has a </a:t>
            </a:r>
            <a:r>
              <a:rPr lang="en-US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kinetoplast</a:t>
            </a:r>
            <a:r>
              <a:rPr lang="en-US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adjacent to the nucleus. An undulating membrane runs along the anterior half of the parasite. </a:t>
            </a:r>
            <a:r>
              <a:rPr lang="en-US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Epimastigotes</a:t>
            </a:r>
            <a:r>
              <a:rPr lang="en-US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divide by binary fi </a:t>
            </a:r>
            <a:r>
              <a:rPr lang="en-US" sz="2000" dirty="0" err="1">
                <a:latin typeface="Times New Roman" pitchFamily="18" charset="0"/>
                <a:ea typeface="Times New Roman"/>
                <a:cs typeface="Times New Roman" pitchFamily="18" charset="0"/>
              </a:rPr>
              <a:t>ssion</a:t>
            </a:r>
            <a:r>
              <a:rPr lang="en-US" sz="2000" dirty="0">
                <a:latin typeface="Times New Roman" pitchFamily="18" charset="0"/>
                <a:ea typeface="Times New Roman"/>
                <a:cs typeface="Times New Roman" pitchFamily="18" charset="0"/>
              </a:rPr>
              <a:t> in hindgut of the vector.</a:t>
            </a:r>
            <a:endParaRPr lang="ar-IQ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صورة 17" descr="G:\صورة13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187" y="3200400"/>
            <a:ext cx="5307013" cy="3581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722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9144000" cy="29946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000" b="1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Life Cycle</a:t>
            </a:r>
            <a:endParaRPr lang="en-US" sz="1400" dirty="0">
              <a:ea typeface="Times New Roman"/>
              <a:cs typeface="Arial"/>
            </a:endParaRPr>
          </a:p>
          <a:p>
            <a:pPr algn="just">
              <a:lnSpc>
                <a:spcPct val="115000"/>
              </a:lnSpc>
            </a:pPr>
            <a:r>
              <a:rPr lang="en-US" i="1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T. </a:t>
            </a:r>
            <a:r>
              <a:rPr lang="en-US" i="1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cruzi</a:t>
            </a:r>
            <a:r>
              <a:rPr lang="en-US" i="1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passes its life cycle in 2 hosts.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Defi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nitive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host: Man Intermediate host (vector):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Reduviid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bug or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triatomine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bugs.</a:t>
            </a:r>
            <a:endParaRPr lang="en-US" sz="1400" dirty="0">
              <a:ea typeface="Times New Roman"/>
              <a:cs typeface="Arial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Reservoir host: Armadillo, cat, dog, and pigs. Infective form: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Metacyclic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trypomastigotes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forms are the infective forms found in feces of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reduviid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bugs. The parasite occurs in 3 different but overlapping infection cycles a sylvatic zoonosis in wild animals, </a:t>
            </a:r>
            <a:r>
              <a:rPr lang="en-US" dirty="0" err="1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peridomestic</a:t>
            </a:r>
            <a:r>
              <a:rPr lang="en-US" dirty="0">
                <a:solidFill>
                  <a:srgbClr val="000000"/>
                </a:solidFill>
                <a:latin typeface="Times New Roman"/>
                <a:ea typeface="Times New Roman"/>
                <a:cs typeface="Arial"/>
              </a:rPr>
              <a:t> cycle in dogs, cats, and other domestic animals, and domestic cycle in humans.</a:t>
            </a:r>
            <a:endParaRPr lang="en-US" sz="1400" dirty="0">
              <a:ea typeface="Times New Roman"/>
              <a:cs typeface="Arial"/>
            </a:endParaRPr>
          </a:p>
          <a:p>
            <a:pPr algn="just">
              <a:lnSpc>
                <a:spcPct val="115000"/>
              </a:lnSpc>
            </a:pPr>
            <a:r>
              <a:rPr lang="en-US" dirty="0">
                <a:latin typeface="Times New Roman"/>
                <a:ea typeface="Wingdings-Regular"/>
                <a:cs typeface="Arial"/>
              </a:rPr>
              <a:t>The vectors important in human infection are the </a:t>
            </a:r>
            <a:r>
              <a:rPr lang="en-US" dirty="0" err="1">
                <a:latin typeface="Times New Roman"/>
                <a:ea typeface="Wingdings-Regular"/>
                <a:cs typeface="Arial"/>
              </a:rPr>
              <a:t>reduviid</a:t>
            </a:r>
            <a:r>
              <a:rPr lang="en-US" dirty="0">
                <a:latin typeface="Times New Roman"/>
                <a:ea typeface="Wingdings-Regular"/>
                <a:cs typeface="Arial"/>
              </a:rPr>
              <a:t> bugs adapted to living in human habitations, mainly </a:t>
            </a:r>
            <a:r>
              <a:rPr lang="en-US" i="1" dirty="0" err="1">
                <a:latin typeface="Times New Roman"/>
                <a:ea typeface="Wingdings-Regular"/>
                <a:cs typeface="Arial"/>
              </a:rPr>
              <a:t>Triatoma</a:t>
            </a:r>
            <a:r>
              <a:rPr lang="en-US" i="1" dirty="0">
                <a:latin typeface="Times New Roman"/>
                <a:ea typeface="Wingdings-Regular"/>
                <a:cs typeface="Arial"/>
              </a:rPr>
              <a:t> </a:t>
            </a:r>
            <a:r>
              <a:rPr lang="en-US" i="1" dirty="0" err="1">
                <a:latin typeface="Times New Roman"/>
                <a:ea typeface="Wingdings-Regular"/>
                <a:cs typeface="Arial"/>
              </a:rPr>
              <a:t>infestans</a:t>
            </a:r>
            <a:r>
              <a:rPr lang="en-US" i="1" dirty="0">
                <a:latin typeface="Times New Roman"/>
                <a:ea typeface="Wingdings-Regular"/>
                <a:cs typeface="Arial"/>
              </a:rPr>
              <a:t>, </a:t>
            </a:r>
            <a:r>
              <a:rPr lang="en-US" i="1" dirty="0" err="1">
                <a:latin typeface="Times New Roman"/>
                <a:ea typeface="Wingdings-Regular"/>
                <a:cs typeface="Arial"/>
              </a:rPr>
              <a:t>Rhodnius</a:t>
            </a:r>
            <a:r>
              <a:rPr lang="en-US" i="1" dirty="0">
                <a:latin typeface="Times New Roman"/>
                <a:ea typeface="Wingdings-Regular"/>
                <a:cs typeface="Arial"/>
              </a:rPr>
              <a:t> </a:t>
            </a:r>
            <a:r>
              <a:rPr lang="en-US" i="1" dirty="0" err="1">
                <a:latin typeface="Times New Roman"/>
                <a:ea typeface="Wingdings-Regular"/>
                <a:cs typeface="Arial"/>
              </a:rPr>
              <a:t>prolixus</a:t>
            </a:r>
            <a:r>
              <a:rPr lang="en-US" i="1" dirty="0">
                <a:latin typeface="Times New Roman"/>
                <a:ea typeface="Wingdings-Regular"/>
                <a:cs typeface="Arial"/>
              </a:rPr>
              <a:t>.</a:t>
            </a:r>
            <a:endParaRPr lang="en-US" sz="1400" dirty="0">
              <a:ea typeface="Times New Roman"/>
              <a:cs typeface="Arial"/>
            </a:endParaRPr>
          </a:p>
        </p:txBody>
      </p:sp>
      <p:pic>
        <p:nvPicPr>
          <p:cNvPr id="6" name="صورة 289" descr="G:\صورة14.pn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91"/>
          <a:stretch/>
        </p:blipFill>
        <p:spPr bwMode="auto">
          <a:xfrm>
            <a:off x="2133601" y="2971800"/>
            <a:ext cx="5029200" cy="37185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9372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454</Words>
  <Application>Microsoft Office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Dr-dodo</dc:creator>
  <cp:lastModifiedBy>DR.Ahmed Saker 2o1O</cp:lastModifiedBy>
  <cp:revision>3</cp:revision>
  <dcterms:created xsi:type="dcterms:W3CDTF">2006-08-16T00:00:00Z</dcterms:created>
  <dcterms:modified xsi:type="dcterms:W3CDTF">2019-09-23T18:50:46Z</dcterms:modified>
</cp:coreProperties>
</file>